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BE70C7B-63A3-4F7F-B364-1CF8DF577355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59471E6-3B16-4D58-970F-DBBE9E2D78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562600"/>
            <a:ext cx="8305800" cy="1143000"/>
          </a:xfrm>
        </p:spPr>
        <p:txBody>
          <a:bodyPr/>
          <a:lstStyle/>
          <a:p>
            <a:r>
              <a:rPr lang="en-US" dirty="0" smtClean="0"/>
              <a:t>Madison Lord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505200"/>
            <a:ext cx="8305800" cy="1981200"/>
          </a:xfrm>
        </p:spPr>
        <p:txBody>
          <a:bodyPr>
            <a:normAutofit/>
          </a:bodyPr>
          <a:lstStyle/>
          <a:p>
            <a:r>
              <a:rPr lang="en-US" sz="8000" dirty="0" smtClean="0"/>
              <a:t>Château de Brissac</a:t>
            </a:r>
            <a:r>
              <a:rPr lang="en-US" sz="7300" dirty="0" smtClean="0"/>
              <a:t/>
            </a:r>
            <a:br>
              <a:rPr lang="en-US" sz="7300" dirty="0" smtClean="0"/>
            </a:br>
            <a:r>
              <a:rPr lang="en-US" sz="2800" dirty="0" smtClean="0"/>
              <a:t>The Tallest Castle in France</a:t>
            </a:r>
            <a:endParaRPr lang="en-US" dirty="0"/>
          </a:p>
        </p:txBody>
      </p:sp>
      <p:pic>
        <p:nvPicPr>
          <p:cNvPr id="5" name="Picture 4" descr="243914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228600"/>
            <a:ext cx="4191000" cy="314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46482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First owned in 1502 by René de Cossé (first Lord of Brissac)</a:t>
            </a:r>
          </a:p>
          <a:p>
            <a:r>
              <a:rPr lang="en-US" dirty="0"/>
              <a:t>T</a:t>
            </a:r>
            <a:r>
              <a:rPr lang="en-US" dirty="0" smtClean="0"/>
              <a:t>oday the residence of the 13th Duke of Brissac</a:t>
            </a:r>
          </a:p>
          <a:p>
            <a:r>
              <a:rPr lang="en-US" dirty="0" smtClean="0"/>
              <a:t>Seven stories</a:t>
            </a:r>
          </a:p>
          <a:p>
            <a:r>
              <a:rPr lang="en-US" dirty="0" smtClean="0"/>
              <a:t>204 rooms</a:t>
            </a:r>
          </a:p>
          <a:p>
            <a:r>
              <a:rPr lang="en-US" dirty="0" smtClean="0"/>
              <a:t>“The Giant of the Loire Valley”</a:t>
            </a:r>
          </a:p>
          <a:p>
            <a:r>
              <a:rPr lang="en-US" dirty="0"/>
              <a:t>P</a:t>
            </a:r>
            <a:r>
              <a:rPr lang="en-US" dirty="0" smtClean="0"/>
              <a:t>rivate opera house seating 200 people, wine cellar, and boutique/souvenir shop, garden, &amp; park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pic>
        <p:nvPicPr>
          <p:cNvPr id="4" name="Picture 3" descr="JEP-OCC165148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2057400"/>
            <a:ext cx="39624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/>
          </a:bodyPr>
          <a:lstStyle/>
          <a:p>
            <a:r>
              <a:rPr lang="en-US" b="1" dirty="0" smtClean="0"/>
              <a:t>GUIDED TOURS: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	From April to June and Sept-Oct: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10:00 am – 12:15 pm,  2:00 pm – 6:00 pm </a:t>
            </a:r>
            <a:br>
              <a:rPr lang="en-US" dirty="0" smtClean="0"/>
            </a:br>
            <a:r>
              <a:rPr lang="en-US" dirty="0" smtClean="0"/>
              <a:t>Everyday except on Tuesdays</a:t>
            </a:r>
          </a:p>
          <a:p>
            <a:pPr>
              <a:buNone/>
            </a:pPr>
            <a:r>
              <a:rPr lang="en-US" b="1" dirty="0" smtClean="0"/>
              <a:t>	July and August: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10:00 am – 6:00 pm</a:t>
            </a:r>
            <a:br>
              <a:rPr lang="en-US" dirty="0" smtClean="0"/>
            </a:br>
            <a:r>
              <a:rPr lang="en-US" dirty="0" smtClean="0"/>
              <a:t>Everyday</a:t>
            </a:r>
          </a:p>
          <a:p>
            <a:pPr>
              <a:buNone/>
            </a:pPr>
            <a:r>
              <a:rPr lang="en-US" b="1" dirty="0" smtClean="0"/>
              <a:t>	November to March: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Contact us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Last departure 30 minutes before closing time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Visiting Château de Brissac </a:t>
            </a:r>
            <a:endParaRPr lang="en-US" dirty="0"/>
          </a:p>
        </p:txBody>
      </p:sp>
      <p:pic>
        <p:nvPicPr>
          <p:cNvPr id="4" name="Picture 3" descr="173897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3276600"/>
            <a:ext cx="3566703" cy="23476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Visiting Château de Brissac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19200"/>
            <a:ext cx="449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INDIVIDUALS: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/>
              <a:t>Adult full fare </a:t>
            </a:r>
            <a:r>
              <a:rPr lang="en-US" sz="2000" b="1" dirty="0" smtClean="0"/>
              <a:t>9 € (about $12)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Adult reduced fare </a:t>
            </a:r>
          </a:p>
          <a:p>
            <a:r>
              <a:rPr lang="en-US" sz="2000" dirty="0" smtClean="0"/>
              <a:t>(disabled) </a:t>
            </a:r>
            <a:r>
              <a:rPr lang="en-US" sz="2000" b="1" dirty="0" smtClean="0"/>
              <a:t>8 € (about $10)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Children under 8 </a:t>
            </a:r>
            <a:r>
              <a:rPr lang="en-US" sz="2000" b="1" dirty="0" smtClean="0"/>
              <a:t>free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Young people 8-16 years old </a:t>
            </a:r>
            <a:r>
              <a:rPr lang="en-US" sz="2000" b="1" dirty="0" smtClean="0"/>
              <a:t>4.50 € (about $6)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Access to grounds undergrounds </a:t>
            </a:r>
          </a:p>
          <a:p>
            <a:r>
              <a:rPr lang="en-US" sz="2000" dirty="0" smtClean="0"/>
              <a:t>and kitchens only </a:t>
            </a:r>
            <a:r>
              <a:rPr lang="en-US" sz="2000" b="1" dirty="0" smtClean="0"/>
              <a:t>4.50 € (about $6) </a:t>
            </a: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SCHOOL GROUPS: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/>
              <a:t>Pupils:  </a:t>
            </a:r>
            <a:r>
              <a:rPr lang="en-US" sz="2000" b="1" dirty="0" smtClean="0"/>
              <a:t>4.50 € (about $6)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Accompanying adults: </a:t>
            </a:r>
            <a:r>
              <a:rPr lang="en-US" sz="2000" b="1" dirty="0" smtClean="0"/>
              <a:t>free</a:t>
            </a:r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295400"/>
            <a:ext cx="44196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ADULTS GROUPS (from 20 people):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000" b="1" dirty="0" smtClean="0"/>
              <a:t>First proposition: 7.50 € (about $10)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Guided visit of the lounges of the chateau with property’s wine testing. </a:t>
            </a:r>
            <a:br>
              <a:rPr lang="en-US" sz="2000" dirty="0" smtClean="0"/>
            </a:br>
            <a:r>
              <a:rPr lang="en-US" sz="2000" dirty="0" smtClean="0"/>
              <a:t>Length of visit: about 1 hour and 30 minutes (free walk in the grounds not included). Free entrance for bus driver and guide.</a:t>
            </a:r>
          </a:p>
          <a:p>
            <a:r>
              <a:rPr lang="en-US" sz="2000" b="1" dirty="0" smtClean="0"/>
              <a:t>Second proposition: 43 € (about $58)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Guided visit of the lounges of the chateau with property’s wine testing, and lunch in the Medieval Kitchen around the fireplace</a:t>
            </a:r>
            <a:r>
              <a:rPr lang="en-US" sz="2800" dirty="0" smtClean="0"/>
              <a:t>.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44958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2 suites and 2 historical bedrooms</a:t>
            </a:r>
          </a:p>
          <a:p>
            <a:r>
              <a:rPr lang="en-US" dirty="0"/>
              <a:t>V</a:t>
            </a:r>
            <a:r>
              <a:rPr lang="en-US" dirty="0" smtClean="0"/>
              <a:t>arious quaint little cafes, typical French bakery shops and a local market</a:t>
            </a:r>
          </a:p>
          <a:p>
            <a:r>
              <a:rPr lang="en-US" dirty="0"/>
              <a:t>T</a:t>
            </a:r>
            <a:r>
              <a:rPr lang="en-US" dirty="0" smtClean="0"/>
              <a:t>he heart of the Loire wine region, discovering the artistic cities of Angers and Saumur and several castles of excellence like Serrant, Villandry, Azay-le-Rideau</a:t>
            </a:r>
          </a:p>
          <a:p>
            <a:r>
              <a:rPr lang="en-US" dirty="0"/>
              <a:t>W</a:t>
            </a:r>
            <a:r>
              <a:rPr lang="en-US" dirty="0" smtClean="0"/>
              <a:t>hen you return at sunset, a comforting candle-lit dinner with of fresh flowers awaits you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066800"/>
          </a:xfrm>
        </p:spPr>
        <p:txBody>
          <a:bodyPr/>
          <a:lstStyle/>
          <a:p>
            <a:r>
              <a:rPr lang="en-US" dirty="0" smtClean="0"/>
              <a:t>Overnight Accommodations</a:t>
            </a:r>
            <a:endParaRPr lang="en-US" dirty="0"/>
          </a:p>
        </p:txBody>
      </p:sp>
      <p:pic>
        <p:nvPicPr>
          <p:cNvPr id="5" name="Picture 4" descr="chambre-mortem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990600"/>
            <a:ext cx="3967208" cy="2590800"/>
          </a:xfrm>
          <a:prstGeom prst="rect">
            <a:avLst/>
          </a:prstGeom>
        </p:spPr>
      </p:pic>
      <p:pic>
        <p:nvPicPr>
          <p:cNvPr id="8" name="Picture 7" descr="IMGP04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581400"/>
            <a:ext cx="3962400" cy="27058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5181600" cy="57912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Overnight accommodation is priced as follows: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390 € per night (about $523)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Suitable for up to two people including breakfast and a guided tour of the castle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bg1"/>
                </a:solidFill>
              </a:rPr>
              <a:t>Dinner is priced as follows: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80 € per person (about $107)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Dinner is served at 8:30 pm (exclusively available upon prior request)</a:t>
            </a:r>
            <a:br>
              <a:rPr lang="en-US" dirty="0" smtClean="0"/>
            </a:br>
            <a:r>
              <a:rPr lang="en-US" dirty="0" smtClean="0"/>
              <a:t>Local tax : 1.40 € per person and per night</a:t>
            </a:r>
            <a:br>
              <a:rPr lang="en-US" dirty="0" smtClean="0"/>
            </a:br>
            <a:r>
              <a:rPr lang="en-US" dirty="0" smtClean="0"/>
              <a:t>Additional fee for extra person per night : 20 € per child under 15 or 100 € per adult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Reserving an Overnight Stay</a:t>
            </a:r>
            <a:endParaRPr lang="en-US" dirty="0"/>
          </a:p>
        </p:txBody>
      </p:sp>
      <p:pic>
        <p:nvPicPr>
          <p:cNvPr id="5" name="Picture 4" descr="IMGP04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1295400"/>
            <a:ext cx="3398520" cy="50724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34720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295400"/>
            <a:ext cx="7010400" cy="50863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/>
              <a:t>Outside View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187696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-228600"/>
            <a:ext cx="9448800" cy="70866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P04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38800" y="1371600"/>
            <a:ext cx="3063240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</a:t>
            </a:r>
            <a:endParaRPr lang="en-US" dirty="0"/>
          </a:p>
        </p:txBody>
      </p:sp>
      <p:pic>
        <p:nvPicPr>
          <p:cNvPr id="5" name="Picture 4" descr="IMGP04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429000"/>
            <a:ext cx="4495800" cy="3012186"/>
          </a:xfrm>
          <a:prstGeom prst="rect">
            <a:avLst/>
          </a:prstGeom>
        </p:spPr>
      </p:pic>
      <p:pic>
        <p:nvPicPr>
          <p:cNvPr id="6" name="Picture 5" descr="IMGP04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57200"/>
            <a:ext cx="1888998" cy="2819400"/>
          </a:xfrm>
          <a:prstGeom prst="rect">
            <a:avLst/>
          </a:prstGeom>
        </p:spPr>
      </p:pic>
      <p:pic>
        <p:nvPicPr>
          <p:cNvPr id="7" name="Picture 6" descr="IMGP046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1447800"/>
            <a:ext cx="2445224" cy="16383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</TotalTime>
  <Words>178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Château de Brissac The Tallest Castle in France</vt:lpstr>
      <vt:lpstr>Background Information</vt:lpstr>
      <vt:lpstr>Visiting Château de Brissac </vt:lpstr>
      <vt:lpstr>Visiting Château de Brissac </vt:lpstr>
      <vt:lpstr>Overnight Accommodations</vt:lpstr>
      <vt:lpstr>Reserving an Overnight Stay</vt:lpstr>
      <vt:lpstr>Outside View</vt:lpstr>
      <vt:lpstr>Slide 8</vt:lpstr>
      <vt:lpstr>Interior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Château de Brissac The Tallest Castle in France</dc:title>
  <dc:creator>s14067</dc:creator>
  <cp:lastModifiedBy>s14067</cp:lastModifiedBy>
  <cp:revision>8</cp:revision>
  <dcterms:created xsi:type="dcterms:W3CDTF">2011-11-17T12:54:40Z</dcterms:created>
  <dcterms:modified xsi:type="dcterms:W3CDTF">2011-11-18T13:01:33Z</dcterms:modified>
</cp:coreProperties>
</file>